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84" r:id="rId2"/>
    <p:sldId id="690" r:id="rId3"/>
    <p:sldId id="689" r:id="rId4"/>
    <p:sldId id="681" r:id="rId5"/>
    <p:sldId id="671" r:id="rId6"/>
    <p:sldId id="672" r:id="rId7"/>
    <p:sldId id="673" r:id="rId8"/>
    <p:sldId id="674" r:id="rId9"/>
    <p:sldId id="693" r:id="rId10"/>
    <p:sldId id="695" r:id="rId11"/>
    <p:sldId id="696" r:id="rId12"/>
    <p:sldId id="702" r:id="rId13"/>
    <p:sldId id="698" r:id="rId14"/>
    <p:sldId id="699" r:id="rId15"/>
    <p:sldId id="700" r:id="rId16"/>
    <p:sldId id="701" r:id="rId17"/>
    <p:sldId id="682" r:id="rId18"/>
  </p:sldIdLst>
  <p:sldSz cx="9144000" cy="5715000" type="screen16x1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04813" indent="52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809625" indent="104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214438" indent="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620838" indent="207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3EC"/>
    <a:srgbClr val="788598"/>
    <a:srgbClr val="D9E3EF"/>
    <a:srgbClr val="CDE2E5"/>
    <a:srgbClr val="CED8E4"/>
    <a:srgbClr val="7E8692"/>
    <a:srgbClr val="CAD8E8"/>
    <a:srgbClr val="758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2" autoAdjust="0"/>
    <p:restoredTop sz="84192" autoAdjust="0"/>
  </p:normalViewPr>
  <p:slideViewPr>
    <p:cSldViewPr>
      <p:cViewPr varScale="1">
        <p:scale>
          <a:sx n="114" d="100"/>
          <a:sy n="114" d="100"/>
        </p:scale>
        <p:origin x="486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461E8C35-E6EE-4C75-B1E5-296D6E6A3D08}" type="datetime1">
              <a:rPr lang="de-DE"/>
              <a:pPr>
                <a:defRPr/>
              </a:pPr>
              <a:t>30.10.2017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50F0F3B6-8E4B-4C88-B51A-CE8FD5EE0E19}" type="slidenum">
              <a:rPr lang="de-DE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968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2950"/>
            <a:ext cx="59563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252542B5-2D49-4F98-ACEC-0C9750E482EF}" type="slidenum">
              <a:rPr lang="de-DE"/>
              <a:pPr>
                <a:defRPr/>
              </a:pPr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961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63" charset="0"/>
        <a:ea typeface="ＭＳ Ｐゴシック" pitchFamily="63" charset="-128"/>
        <a:cs typeface="ＭＳ Ｐゴシック" pitchFamily="63" charset="-128"/>
      </a:defRPr>
    </a:lvl1pPr>
    <a:lvl2pPr marL="657225" indent="-2524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2pPr>
    <a:lvl3pPr marL="1012825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3pPr>
    <a:lvl4pPr marL="1417638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4pPr>
    <a:lvl5pPr marL="1822450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5pPr>
    <a:lvl6pPr marL="2026082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B3B013-054A-4D8A-97C9-C9AA586DCA0C}" type="slidenum">
              <a:rPr lang="de-DE" altLang="de-DE" sz="1000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358088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21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97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869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06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08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179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8BD94D4-3348-413E-B785-79114F5CA6D3}" type="slidenum">
              <a:rPr lang="de-DE" sz="1200">
                <a:solidFill>
                  <a:srgbClr val="000000"/>
                </a:solidFill>
              </a:rPr>
              <a:pPr/>
              <a:t>6</a:t>
            </a:fld>
            <a:endParaRPr 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7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124931" name="Notizenplatzhalt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5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8BD94D4-3348-413E-B785-79114F5CA6D3}" type="slidenum">
              <a:rPr lang="de-DE" sz="1200">
                <a:solidFill>
                  <a:srgbClr val="000000"/>
                </a:solidFill>
              </a:rPr>
              <a:pPr/>
              <a:t>8</a:t>
            </a:fld>
            <a:endParaRPr 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10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6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611313"/>
            <a:ext cx="32019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4976813"/>
            <a:ext cx="9636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5"/>
          <p:cNvSpPr>
            <a:spLocks noGrp="1"/>
          </p:cNvSpPr>
          <p:nvPr>
            <p:ph sz="quarter" idx="10"/>
          </p:nvPr>
        </p:nvSpPr>
        <p:spPr>
          <a:xfrm>
            <a:off x="756997" y="2904943"/>
            <a:ext cx="7975385" cy="1549590"/>
          </a:xfrm>
        </p:spPr>
        <p:txBody>
          <a:bodyPr/>
          <a:lstStyle>
            <a:lvl1pPr>
              <a:defRPr sz="1900" b="1">
                <a:solidFill>
                  <a:srgbClr val="FF0000"/>
                </a:solidFill>
              </a:defRPr>
            </a:lvl1pPr>
            <a:lvl2pPr marL="0" indent="0">
              <a:buFontTx/>
              <a:buNone/>
              <a:defRPr sz="1600" b="1"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82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FC7F-C9B0-47F0-BAFF-87C6683B06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77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vierte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076950" y="1863240"/>
            <a:ext cx="2743200" cy="2176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95975" cy="5715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8" name="Titel 3"/>
          <p:cNvSpPr>
            <a:spLocks noGrp="1"/>
          </p:cNvSpPr>
          <p:nvPr>
            <p:ph type="title" idx="4294967295"/>
          </p:nvPr>
        </p:nvSpPr>
        <p:spPr>
          <a:xfrm>
            <a:off x="6074022" y="783270"/>
            <a:ext cx="2844311" cy="89027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altLang="de-DE" smtClean="0"/>
              <a:t>Titelmasterformat durch Klicken bearbeiten</a:t>
            </a:r>
            <a:endParaRPr lang="de-CH" altLang="de-DE" dirty="0" smtClean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9CD7-44FE-4FA3-A800-F21E6E6F47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34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367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3385" y="1350698"/>
            <a:ext cx="4865649" cy="3717000"/>
          </a:xfrm>
        </p:spPr>
        <p:txBody>
          <a:bodyPr/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400"/>
            </a:lvl4pPr>
            <a:lvl5pPr>
              <a:lnSpc>
                <a:spcPct val="150000"/>
              </a:lnSpc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2332" y="1431132"/>
            <a:ext cx="3341668" cy="3636000"/>
          </a:xfrm>
          <a:noFill/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478716" y="5401470"/>
            <a:ext cx="413238" cy="156104"/>
          </a:xfrm>
        </p:spPr>
        <p:txBody>
          <a:bodyPr/>
          <a:lstStyle>
            <a:lvl1pPr algn="r">
              <a:defRPr sz="2100" b="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D5B4233D-FAE4-4C77-8AC1-AC9507A800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6034454" y="5402792"/>
            <a:ext cx="2259623" cy="154782"/>
          </a:xfrm>
          <a:prstGeom prst="rect">
            <a:avLst/>
          </a:prstGeom>
        </p:spPr>
        <p:txBody>
          <a:bodyPr/>
          <a:lstStyle>
            <a:lvl1pPr algn="r">
              <a:defRPr sz="2100" b="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r>
              <a:rPr lang="de-DE"/>
              <a:t>AGVS-Delegiertenversammlung 12.06.2013</a:t>
            </a:r>
          </a:p>
        </p:txBody>
      </p:sp>
    </p:spTree>
    <p:extLst>
      <p:ext uri="{BB962C8B-B14F-4D97-AF65-F5344CB8AC3E}">
        <p14:creationId xmlns:p14="http://schemas.microsoft.com/office/powerpoint/2010/main" val="110471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02769" y="5397500"/>
            <a:ext cx="1430215" cy="381000"/>
          </a:xfrm>
          <a:prstGeom prst="rect">
            <a:avLst/>
          </a:prstGeom>
          <a:ln/>
        </p:spPr>
        <p:txBody>
          <a:bodyPr lIns="81043" tIns="40522" rIns="81043" bIns="40522"/>
          <a:lstStyle>
            <a:lvl1pPr>
              <a:defRPr/>
            </a:lvl1pPr>
          </a:lstStyle>
          <a:p>
            <a:pPr>
              <a:defRPr/>
            </a:pPr>
            <a:fld id="{D723EF14-5117-43A7-9AF9-B93AA85DC19C}" type="datetime4">
              <a:rPr lang="de-DE"/>
              <a:pPr>
                <a:defRPr/>
              </a:pPr>
              <a:t>30. Oktober 2017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</a:t>
            </a:r>
            <a:fld id="{332141C2-7B6B-4FA9-BBDE-B0E1513D7D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58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52775" y="1671982"/>
            <a:ext cx="8307692" cy="3239823"/>
          </a:xfrm>
        </p:spPr>
        <p:txBody>
          <a:bodyPr/>
          <a:lstStyle>
            <a:lvl1pPr marL="303912" indent="-303912">
              <a:lnSpc>
                <a:spcPct val="150000"/>
              </a:lnSpc>
              <a:spcBef>
                <a:spcPts val="851"/>
              </a:spcBef>
              <a:buFont typeface="+mj-lt"/>
              <a:buAutoNum type="arabicPeriod"/>
              <a:tabLst>
                <a:tab pos="6359646" algn="r"/>
              </a:tabLst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6499-EB8D-423C-8D65-7D31B1E8DE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3748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 und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3" y="1468173"/>
            <a:ext cx="9143999" cy="3750000"/>
          </a:xfrm>
          <a:noFill/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30B8-4011-4AF8-9F67-C34583C6BF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59191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57200" y="1667950"/>
            <a:ext cx="8307692" cy="949523"/>
          </a:xfrm>
        </p:spPr>
        <p:txBody>
          <a:bodyPr/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452775" y="2677480"/>
            <a:ext cx="8307692" cy="2234323"/>
          </a:xfrm>
        </p:spPr>
        <p:txBody>
          <a:bodyPr/>
          <a:lstStyle>
            <a:lvl1pPr marL="303912" indent="-303912">
              <a:lnSpc>
                <a:spcPct val="150000"/>
              </a:lnSpc>
              <a:spcBef>
                <a:spcPts val="851"/>
              </a:spcBef>
              <a:buFont typeface="+mj-lt"/>
              <a:buAutoNum type="arabicPeriod"/>
              <a:tabLst>
                <a:tab pos="6359646" algn="r"/>
              </a:tabLst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5C64-B96C-4DB5-9313-6E5F96ACAD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7344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674892"/>
            <a:ext cx="4916852" cy="3522869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6777" y="1460236"/>
            <a:ext cx="3337227" cy="3750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8375-C1D3-449C-A425-2CB4F2BC42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79755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6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0" indent="0">
              <a:spcBef>
                <a:spcPts val="851"/>
              </a:spcBef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B391-B268-48AB-83B3-C470226C9F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65663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315168" indent="-315168">
              <a:spcBef>
                <a:spcPts val="851"/>
              </a:spcBef>
              <a:buFont typeface="Arial" pitchFamily="34" charset="0"/>
              <a:buChar char="•"/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41C6-4C66-4537-8D17-1A807E8472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41059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50929" y="1382200"/>
            <a:ext cx="4984615" cy="3750000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7633" y="1452298"/>
            <a:ext cx="3336369" cy="3750000"/>
          </a:xfrm>
          <a:noFill/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3BB4E-E255-44EC-A012-BE70BEE2C0D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78259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 und Bild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50927" y="1382200"/>
            <a:ext cx="8307692" cy="755220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D841-F2F4-4163-A6C8-49E55F443E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94234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2188" y="5402263"/>
            <a:ext cx="1563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65903F9D-3CC1-4E14-829A-C0AD91E278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449388"/>
            <a:ext cx="83073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546100"/>
            <a:ext cx="83073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50850" y="5397500"/>
            <a:ext cx="2895600" cy="201613"/>
          </a:xfrm>
          <a:prstGeom prst="rect">
            <a:avLst/>
          </a:prstGeom>
        </p:spPr>
        <p:txBody>
          <a:bodyPr vert="horz" lIns="81043" tIns="40522" rIns="81043" bIns="40522" rtlCol="0" anchor="t"/>
          <a:lstStyle>
            <a:lvl1pPr algn="l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0" y="0"/>
            <a:ext cx="7112000" cy="300038"/>
          </a:xfrm>
          <a:prstGeom prst="rect">
            <a:avLst/>
          </a:prstGeom>
          <a:solidFill>
            <a:srgbClr val="788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043" tIns="40522" rIns="81043" bIns="4052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 smtClean="0">
              <a:latin typeface="Times" pitchFamily="18" charset="0"/>
              <a:cs typeface="+mn-cs"/>
            </a:endParaRPr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7158038" y="0"/>
            <a:ext cx="1985962" cy="300038"/>
          </a:xfrm>
          <a:prstGeom prst="rect">
            <a:avLst/>
          </a:prstGeom>
          <a:solidFill>
            <a:srgbClr val="DCE3EC"/>
          </a:solidFill>
          <a:ln>
            <a:noFill/>
          </a:ln>
        </p:spPr>
        <p:txBody>
          <a:bodyPr wrap="none" lIns="81043" tIns="40522" rIns="81043" bIns="4052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 smtClean="0">
              <a:latin typeface="Times" pitchFamily="18" charset="0"/>
              <a:cs typeface="+mn-cs"/>
            </a:endParaRPr>
          </a:p>
        </p:txBody>
      </p:sp>
      <p:pic>
        <p:nvPicPr>
          <p:cNvPr id="2" name="Grafik 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475" y="47625"/>
            <a:ext cx="1195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2" r:id="rId3"/>
    <p:sldLayoutId id="2147485709" r:id="rId4"/>
    <p:sldLayoutId id="2147485710" r:id="rId5"/>
    <p:sldLayoutId id="2147485703" r:id="rId6"/>
    <p:sldLayoutId id="2147485704" r:id="rId7"/>
    <p:sldLayoutId id="2147485705" r:id="rId8"/>
    <p:sldLayoutId id="2147485706" r:id="rId9"/>
    <p:sldLayoutId id="2147485711" r:id="rId10"/>
    <p:sldLayoutId id="2147485712" r:id="rId11"/>
    <p:sldLayoutId id="2147485713" r:id="rId12"/>
    <p:sldLayoutId id="2147485716" r:id="rId13"/>
    <p:sldLayoutId id="214748571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1400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674688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2pPr>
      <a:lvl3pPr marL="107950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3pPr>
      <a:lvl4pPr marL="1450975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4pPr>
      <a:lvl5pPr marL="18224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5pPr>
      <a:lvl6pPr marL="2228690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6pPr>
      <a:lvl7pPr marL="2633906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7pPr>
      <a:lvl8pPr marL="3039123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8pPr>
      <a:lvl9pPr marL="3444339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9pPr>
    </p:bodyStyle>
    <p:otherStyle>
      <a:defPPr>
        <a:defRPr lang="de-DE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jennifer.isenschmid@agvs-upsa.ch" TargetMode="External"/><Relationship Id="rId3" Type="http://schemas.openxmlformats.org/officeDocument/2006/relationships/hyperlink" Target="http://www.facebook.com/autoberufe.ch" TargetMode="External"/><Relationship Id="rId7" Type="http://schemas.openxmlformats.org/officeDocument/2006/relationships/hyperlink" Target="http://www.autoberufe.ch/fr/blo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hyperlink" Target="mailto:olivier.maeder@agvs-upsa.c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livier.maeder@agvs-upsa.ch" TargetMode="External"/><Relationship Id="rId2" Type="http://schemas.openxmlformats.org/officeDocument/2006/relationships/hyperlink" Target="mailto:jennifer.isenschmid@agvs-upsa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www.metiersauto.ch/blo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metiersauto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youtube.com/watch?v=Ne1fyEvPxdU" TargetMode="External"/><Relationship Id="rId5" Type="http://schemas.openxmlformats.org/officeDocument/2006/relationships/hyperlink" Target="http://www.youtube.com/watch?v=UAI3GSWKKX0" TargetMode="External"/><Relationship Id="rId4" Type="http://schemas.openxmlformats.org/officeDocument/2006/relationships/hyperlink" Target="http://www.youtube.com/watch?v=pqjeifhtT_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vs-upsa.ch/fr/formation/formation-professionnelle-initiale/pour-les-formateu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berufsberatung.ch/dyn/8520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vs-upsa.ch/fr/prestations/communication/metier-et-carrie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1n_H9EGty6BQs5BG542k9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vs-upsa.ch/fr/prestations/communication/materiel-dexposi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martina.sommer@agvs-upsa.ch" TargetMode="External"/><Relationship Id="rId4" Type="http://schemas.openxmlformats.org/officeDocument/2006/relationships/hyperlink" Target="http://www.agvs-upsa.ch/system/files/agvs/Dienstleistungen/Kommunikation/20150106_dossier_f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1"/>
          <p:cNvSpPr>
            <a:spLocks noGrp="1"/>
          </p:cNvSpPr>
          <p:nvPr>
            <p:ph sz="quarter" idx="10"/>
          </p:nvPr>
        </p:nvSpPr>
        <p:spPr>
          <a:xfrm>
            <a:off x="757238" y="2905125"/>
            <a:ext cx="7975600" cy="1549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fr-FR" altLang="de-DE" sz="1800" dirty="0" smtClean="0"/>
              <a:t>Présentation pour les organisateurs dans le domaine des professions automobiles</a:t>
            </a:r>
            <a:endParaRPr lang="fr-FR" altLang="de-DE" sz="18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fr-FR" altLang="de-DE" sz="1800" b="0" dirty="0" smtClean="0">
                <a:solidFill>
                  <a:schemeClr val="tx1"/>
                </a:solidFill>
              </a:rPr>
              <a:t>AGVS/UPSA – LA VOITURE, NOTRE PASSION</a:t>
            </a:r>
          </a:p>
          <a:p>
            <a:pPr eaLnBrk="1" hangingPunct="1">
              <a:spcBef>
                <a:spcPct val="50000"/>
              </a:spcBef>
            </a:pPr>
            <a:endParaRPr lang="fr-FR" altLang="de-DE" sz="1800" b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6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Pool d’idées pour les </a:t>
            </a:r>
            <a:br>
              <a:rPr lang="fr-FR" dirty="0" smtClean="0"/>
            </a:br>
            <a:r>
              <a:rPr lang="fr-FR" dirty="0" smtClean="0"/>
              <a:t>salons professionnels :</a:t>
            </a:r>
          </a:p>
          <a:p>
            <a:r>
              <a:rPr lang="fr-FR" dirty="0" smtClean="0"/>
              <a:t>recrutement de la relève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19" y="1667950"/>
            <a:ext cx="4962143" cy="336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343103"/>
            <a:ext cx="8307692" cy="750000"/>
          </a:xfrm>
        </p:spPr>
        <p:txBody>
          <a:bodyPr/>
          <a:lstStyle/>
          <a:p>
            <a:r>
              <a:rPr lang="fr-FR" dirty="0" smtClean="0"/>
              <a:t>Salons professionnels : pool d’idées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2"/>
          </p:nvPr>
        </p:nvSpPr>
        <p:spPr>
          <a:xfrm>
            <a:off x="450850" y="697260"/>
            <a:ext cx="8307692" cy="46085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Véhicules utilitaires - élevé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Moteurs / modèles en coupe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Affecter et encadrer les personnes en formation avec cohérence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Postes pratiques / concours </a:t>
            </a:r>
            <a:r>
              <a:rPr lang="fr-FR" sz="1200" dirty="0" smtClean="0">
                <a:sym typeface="Wingdings" panose="05000000000000000000" pitchFamily="2" charset="2"/>
              </a:rPr>
              <a:t>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moins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est plus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>
                <a:sym typeface="Wingdings" panose="05000000000000000000" pitchFamily="2" charset="2"/>
              </a:rPr>
              <a:t>Bricolages - petites voitures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>
                <a:sym typeface="Wingdings" panose="05000000000000000000" pitchFamily="2" charset="2"/>
              </a:rPr>
              <a:t>Appli de choix des métiers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 (écran tactile / iPad)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Cadeaux (boisson énergétique)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Présenter la formation et la formation continue </a:t>
            </a:r>
            <a:r>
              <a:rPr lang="fr-FR" sz="1200" dirty="0" smtClean="0">
                <a:sym typeface="Wingdings" panose="05000000000000000000" pitchFamily="2" charset="2"/>
              </a:rPr>
              <a:t>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montrer les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possibilités de </a:t>
            </a:r>
            <a:br>
              <a:rPr lang="fr-FR" sz="1200" dirty="0" smtClean="0">
                <a:sym typeface="Wingdings" panose="05000000000000000000" pitchFamily="2" charset="2"/>
              </a:rPr>
            </a:br>
            <a:r>
              <a:rPr lang="fr-FR" sz="1200" dirty="0" smtClean="0">
                <a:sym typeface="Wingdings" panose="05000000000000000000" pitchFamily="2" charset="2"/>
              </a:rPr>
              <a:t>carrière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Facebook (annonce / photos) / concours (billets de ciné </a:t>
            </a:r>
            <a:r>
              <a:rPr lang="fr-FR" sz="1200" dirty="0" err="1" smtClean="0"/>
              <a:t>Fast</a:t>
            </a:r>
            <a:r>
              <a:rPr lang="fr-FR" sz="1200" dirty="0" smtClean="0"/>
              <a:t> &amp; </a:t>
            </a:r>
            <a:r>
              <a:rPr lang="fr-FR" sz="1200" dirty="0" err="1" smtClean="0"/>
              <a:t>Furious</a:t>
            </a:r>
            <a:r>
              <a:rPr lang="fr-FR" sz="1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Utilisation des appareils de diagnostic / commande de composants (boîte de vitesses)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Coopérations avec ASTAG / USIC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Simulateur de Formule 1, changement de roue chronométré (incitation pour un concours)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Propre stand avec parcours comprenant des stations, concours avec relance, démontage complet d’une SMART (BS/BL)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Un groupe de personnes en formation construit ensemble une voiture, « Une voiture voit le jour » Suzuki comme jeu de construction (AG)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…</a:t>
            </a:r>
            <a:endParaRPr lang="fr-FR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2076" b="2407"/>
          <a:stretch/>
        </p:blipFill>
        <p:spPr>
          <a:xfrm>
            <a:off x="6084168" y="265212"/>
            <a:ext cx="2944422" cy="300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5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534B33-86CC-49B1-8B8B-94B35C820DE9}" type="slidenum">
              <a:rPr lang="fr-FR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de-DE" sz="800" dirty="0" smtClean="0"/>
          </a:p>
        </p:txBody>
      </p:sp>
      <p:pic>
        <p:nvPicPr>
          <p:cNvPr id="6" name="Picture 2" descr="\\Client\F$\14-09 AGVS Superstar 2014\Schweizermeister\Gruppe 1-6-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149" y="409228"/>
            <a:ext cx="4699919" cy="261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Client\F$\14-09 AGVS Superstar 2014\Schweizermeister\Gruppe 7-12-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455" y="481236"/>
            <a:ext cx="401854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5532"/>
            <a:ext cx="3528392" cy="2395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3064863"/>
            <a:ext cx="4497825" cy="255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6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1BEFC7B-ADE7-4B39-9793-A8F0BB0FB7E2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3155" r="2304"/>
          <a:stretch/>
        </p:blipFill>
        <p:spPr>
          <a:xfrm>
            <a:off x="179513" y="385720"/>
            <a:ext cx="6552728" cy="510740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489348"/>
            <a:ext cx="2251324" cy="30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jf.AGVSBE\AppData\Local\Microsoft\Windows\Temporary Internet Files\Content.Outlook\6DHBSPCE\Foto (1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06638"/>
            <a:ext cx="3646167" cy="227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6FF1F1-B69E-41C1-A6F3-86B872B23091}" type="slidenum">
              <a:rPr lang="fr-FR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de-DE" sz="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7" y="3145532"/>
            <a:ext cx="3646167" cy="227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3420" y="514400"/>
            <a:ext cx="3344966" cy="10667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1043" tIns="40522" rIns="81043" bIns="40522">
            <a:spAutoFit/>
          </a:bodyPr>
          <a:lstStyle/>
          <a:p>
            <a:pPr algn="l">
              <a:defRPr/>
            </a:pPr>
            <a:r>
              <a:rPr lang="fr-FR" sz="1600" b="1" dirty="0" smtClean="0">
                <a:solidFill>
                  <a:srgbClr val="FF0000"/>
                </a:solidFill>
                <a:latin typeface="Arial"/>
              </a:rPr>
              <a:t>Kit de bricolage</a:t>
            </a:r>
          </a:p>
          <a:p>
            <a:pPr algn="l">
              <a:defRPr/>
            </a:pPr>
            <a:endParaRPr lang="fr-FR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Informations / commandes :</a:t>
            </a:r>
            <a:endParaRPr lang="fr-FR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Thomas.jaeggi</a:t>
            </a: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@agvs-upsa.ch</a:t>
            </a:r>
            <a:endParaRPr lang="fr-FR" sz="160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35" r="7258" b="2527"/>
          <a:stretch/>
        </p:blipFill>
        <p:spPr>
          <a:xfrm>
            <a:off x="516889" y="2482781"/>
            <a:ext cx="3735545" cy="29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42"/>
          <a:stretch/>
        </p:blipFill>
        <p:spPr bwMode="auto">
          <a:xfrm>
            <a:off x="3514430" y="857866"/>
            <a:ext cx="1471139" cy="162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6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7220"/>
            <a:ext cx="8471150" cy="166878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686397" y="3491964"/>
            <a:ext cx="38884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www.facebook.com/autoberufe.ch</a:t>
            </a:r>
            <a:endParaRPr lang="fr-FR" dirty="0" smtClean="0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0850" y="5397500"/>
            <a:ext cx="28956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800" dirty="0" smtClean="0">
                <a:solidFill>
                  <a:srgbClr val="000000"/>
                </a:solidFill>
              </a:rPr>
              <a:t>Collaboration avec les importateurs</a:t>
            </a:r>
            <a:endParaRPr lang="fr-FR" altLang="de-DE" sz="80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397" y="2116997"/>
            <a:ext cx="3744416" cy="12711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/>
          <a:srcRect l="3489" t="18405" r="2479" b="3452"/>
          <a:stretch/>
        </p:blipFill>
        <p:spPr>
          <a:xfrm>
            <a:off x="6660232" y="2116997"/>
            <a:ext cx="2016224" cy="35903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75" y="2065412"/>
            <a:ext cx="2220693" cy="361349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686397" y="4015374"/>
            <a:ext cx="38884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dirty="0" smtClean="0">
                <a:hlinkClick r:id="rId7"/>
              </a:rPr>
              <a:t>www.metiersauto.ch/blog</a:t>
            </a:r>
            <a:endParaRPr lang="fr-FR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686397" y="4587676"/>
            <a:ext cx="388843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Envoyer les textes et photos à : </a:t>
            </a:r>
            <a:r>
              <a:rPr lang="fr-FR" u="sng" dirty="0" smtClean="0">
                <a:hlinkClick r:id="rId8"/>
              </a:rPr>
              <a:t>arjeta.berisha@agvs-upsa.ch</a:t>
            </a:r>
            <a:r>
              <a:rPr lang="fr-FR" dirty="0" smtClean="0"/>
              <a:t> </a:t>
            </a:r>
            <a:r>
              <a:rPr lang="fr-FR" u="sng" dirty="0" smtClean="0">
                <a:hlinkClick r:id="rId9"/>
              </a:rPr>
              <a:t>olivier.maeder@agvs-upsa.ch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98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Blog </a:t>
            </a:r>
            <a:r>
              <a:rPr lang="fr-FR" dirty="0" err="1" smtClean="0"/>
              <a:t>metiersauto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BA8D377-ACDE-4144-9753-7F8BBC9EDA31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20" name="Inhaltsplatzhalter 2"/>
          <p:cNvSpPr>
            <a:spLocks noGrp="1"/>
          </p:cNvSpPr>
          <p:nvPr>
            <p:ph idx="12"/>
          </p:nvPr>
        </p:nvSpPr>
        <p:spPr>
          <a:xfrm>
            <a:off x="251520" y="1688297"/>
            <a:ext cx="3972442" cy="3239823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Lancement : </a:t>
            </a:r>
            <a:br>
              <a:rPr lang="fr-FR" dirty="0" smtClean="0"/>
            </a:br>
            <a:r>
              <a:rPr lang="fr-FR" dirty="0" smtClean="0"/>
              <a:t>WorldSkills 2015 avec Olivier Maeder en</a:t>
            </a:r>
            <a:br>
              <a:rPr lang="fr-FR" dirty="0" smtClean="0"/>
            </a:br>
            <a:r>
              <a:rPr lang="fr-FR" dirty="0" smtClean="0"/>
              <a:t>qualité d’envoyé spécial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Quelles seront les prochaines étapes ?</a:t>
            </a:r>
            <a:br>
              <a:rPr lang="fr-FR" dirty="0" smtClean="0"/>
            </a:b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Articles actuels hebdomadaires</a:t>
            </a:r>
            <a:br>
              <a:rPr lang="fr-FR" dirty="0" smtClean="0"/>
            </a:b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Salons professionnels</a:t>
            </a:r>
            <a:br>
              <a:rPr lang="fr-FR" dirty="0" smtClean="0"/>
            </a:b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Accompagnement des personnes en formation à partir d’octobre 2015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42412" y="3773215"/>
            <a:ext cx="4032448" cy="138959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303912" indent="-303912" algn="l" rtl="0" eaLnBrk="0" fontAlgn="base" hangingPunct="0">
              <a:lnSpc>
                <a:spcPct val="150000"/>
              </a:lnSpc>
              <a:spcBef>
                <a:spcPts val="851"/>
              </a:spcBef>
              <a:spcAft>
                <a:spcPct val="0"/>
              </a:spcAft>
              <a:buFont typeface="+mj-lt"/>
              <a:buAutoNum type="arabicPeriod"/>
              <a:tabLst>
                <a:tab pos="6359646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228690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633906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039123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444339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kern="0" dirty="0" smtClean="0"/>
              <a:t>Nous comptons sur votre soutien !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Envoyer les textes et photos à : </a:t>
            </a:r>
            <a:r>
              <a:rPr lang="fr-FR" dirty="0" smtClean="0">
                <a:hlinkClick r:id="rId2"/>
              </a:rPr>
              <a:t>arjeta.berisha@agvs-upsa.ch</a:t>
            </a:r>
            <a:r>
              <a:rPr lang="fr-FR" dirty="0" smtClean="0"/>
              <a:t> </a:t>
            </a:r>
            <a:r>
              <a:rPr lang="fr-FR" dirty="0" smtClean="0"/>
              <a:t>et </a:t>
            </a:r>
            <a:r>
              <a:rPr lang="fr-FR" dirty="0" smtClean="0">
                <a:hlinkClick r:id="rId3"/>
              </a:rPr>
              <a:t>olivier.maeder@agvs-upsa.ch</a:t>
            </a:r>
            <a:endParaRPr lang="fr-FR" b="1" kern="0" dirty="0" smtClean="0"/>
          </a:p>
          <a:p>
            <a:endParaRPr lang="fr-FR" b="1" kern="0" dirty="0" smtClean="0"/>
          </a:p>
          <a:p>
            <a:endParaRPr lang="fr-FR" b="1" kern="0" dirty="0"/>
          </a:p>
        </p:txBody>
      </p:sp>
      <p:pic>
        <p:nvPicPr>
          <p:cNvPr id="10" name="Grafik 9">
            <a:hlinkClick r:id="rId4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40"/>
          <a:stretch/>
        </p:blipFill>
        <p:spPr>
          <a:xfrm>
            <a:off x="4568776" y="303389"/>
            <a:ext cx="4467814" cy="269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hlinkClick r:id="rId4"/>
          </p:cNvPr>
          <p:cNvPicPr>
            <a:picLocks noChangeAspect="1"/>
          </p:cNvPicPr>
          <p:nvPr/>
        </p:nvPicPr>
        <p:blipFill rotWithShape="1">
          <a:blip r:embed="rId6"/>
          <a:srcRect l="1799" t="1809"/>
          <a:stretch/>
        </p:blipFill>
        <p:spPr>
          <a:xfrm>
            <a:off x="4870572" y="2216955"/>
            <a:ext cx="3864222" cy="32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3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98513"/>
          </a:xfrm>
          <a:ln/>
        </p:spPr>
        <p:txBody>
          <a:bodyPr/>
          <a:lstStyle/>
          <a:p>
            <a:pPr eaLnBrk="1" hangingPunct="1"/>
            <a:r>
              <a:rPr lang="fr-FR" altLang="de-DE" dirty="0" err="1" smtClean="0"/>
              <a:t>Vollbild</a:t>
            </a:r>
            <a:r>
              <a:rPr lang="fr-FR" altLang="de-DE" dirty="0" smtClean="0"/>
              <a:t> </a:t>
            </a:r>
            <a:r>
              <a:rPr lang="fr-FR" altLang="de-DE" dirty="0" err="1" smtClean="0"/>
              <a:t>und</a:t>
            </a:r>
            <a:r>
              <a:rPr lang="fr-FR" altLang="de-DE" dirty="0" smtClean="0"/>
              <a:t> </a:t>
            </a:r>
            <a:r>
              <a:rPr lang="fr-FR" altLang="de-DE" dirty="0" err="1" smtClean="0"/>
              <a:t>Text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altLang="de-DE" dirty="0" err="1" smtClean="0"/>
              <a:t>Xy</a:t>
            </a:r>
            <a:endParaRPr lang="fr-FR" altLang="de-DE" dirty="0" smtClean="0"/>
          </a:p>
        </p:txBody>
      </p:sp>
      <p:sp>
        <p:nvSpPr>
          <p:cNvPr id="17412" name="Fußzeilenplatzhalter 5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800" b="1" dirty="0" smtClean="0">
                <a:solidFill>
                  <a:schemeClr val="bg1"/>
                </a:solidFill>
              </a:rPr>
              <a:t>((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Fusszeile</a:t>
            </a:r>
            <a:r>
              <a:rPr lang="fr-FR" altLang="de-DE" sz="800" b="1" dirty="0" smtClean="0">
                <a:solidFill>
                  <a:schemeClr val="bg1"/>
                </a:solidFill>
              </a:rPr>
              <a:t>))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Lorem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ipsum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dolor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sit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amet</a:t>
            </a:r>
            <a:r>
              <a:rPr lang="fr-FR" altLang="de-DE" sz="8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413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B83505-D132-4FAD-8E72-ABC5F6711738}" type="slidenum">
              <a:rPr lang="fr-FR" altLang="de-DE" sz="800" b="1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de-DE" sz="800" b="1" dirty="0" smtClean="0">
              <a:solidFill>
                <a:schemeClr val="bg1"/>
              </a:solidFill>
            </a:endParaRPr>
          </a:p>
        </p:txBody>
      </p:sp>
      <p:sp>
        <p:nvSpPr>
          <p:cNvPr id="2" name="Bildplatzhalter 1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14" t="10895" r="15143" b="9611"/>
          <a:stretch/>
        </p:blipFill>
        <p:spPr bwMode="auto">
          <a:xfrm>
            <a:off x="-36512" y="942"/>
            <a:ext cx="9180512" cy="571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67744" y="42976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www.metiersauto.ch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59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6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49300"/>
          </a:xfrm>
          <a:ln/>
        </p:spPr>
        <p:txBody>
          <a:bodyPr/>
          <a:lstStyle/>
          <a:p>
            <a:pPr eaLnBrk="1" hangingPunct="1"/>
            <a:r>
              <a:rPr lang="fr-FR" altLang="de-DE" dirty="0" smtClean="0"/>
              <a:t>Table des matières</a:t>
            </a:r>
          </a:p>
        </p:txBody>
      </p:sp>
      <p:sp>
        <p:nvSpPr>
          <p:cNvPr id="9219" name="Inhaltsplatzhalter 4"/>
          <p:cNvSpPr>
            <a:spLocks noGrp="1"/>
          </p:cNvSpPr>
          <p:nvPr>
            <p:ph idx="12"/>
          </p:nvPr>
        </p:nvSpPr>
        <p:spPr>
          <a:xfrm>
            <a:off x="452438" y="1671638"/>
            <a:ext cx="8307387" cy="3240087"/>
          </a:xfrm>
        </p:spPr>
        <p:txBody>
          <a:bodyPr/>
          <a:lstStyle/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altLang="de-DE" dirty="0" smtClean="0"/>
              <a:t>Spot ciné « Mission Possible »	3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altLang="de-DE" dirty="0" smtClean="0"/>
              <a:t>Guide de stage	4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altLang="de-DE" dirty="0" smtClean="0"/>
              <a:t>Métier et carrière : concept	5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altLang="de-DE" dirty="0" smtClean="0"/>
              <a:t>Film professionnel	6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altLang="de-DE" dirty="0" smtClean="0"/>
              <a:t>Ecran tactile	7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altLang="de-DE" dirty="0" smtClean="0"/>
              <a:t>Cadeaux</a:t>
            </a:r>
            <a:r>
              <a:rPr lang="fr-FR" dirty="0" smtClean="0"/>
              <a:t> </a:t>
            </a:r>
            <a:r>
              <a:rPr lang="fr-FR" altLang="de-DE" dirty="0" smtClean="0"/>
              <a:t>	8</a:t>
            </a:r>
          </a:p>
          <a:p>
            <a:pPr marL="317500" indent="-317500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dirty="0"/>
              <a:t>Pool d’idées pour les </a:t>
            </a:r>
            <a:r>
              <a:rPr lang="fr-FR" dirty="0" smtClean="0"/>
              <a:t>salons professionnels</a:t>
            </a:r>
            <a:r>
              <a:rPr lang="fr-FR" altLang="de-DE" dirty="0" smtClean="0"/>
              <a:t>	11</a:t>
            </a:r>
          </a:p>
        </p:txBody>
      </p:sp>
      <p:sp>
        <p:nvSpPr>
          <p:cNvPr id="9220" name="Foliennummernplatzhalter 2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132C07-FE02-4EA9-A4CD-270091822837}" type="slidenum">
              <a:rPr lang="fr-FR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de-DE" sz="800" dirty="0" smtClean="0"/>
          </a:p>
        </p:txBody>
      </p:sp>
      <p:sp>
        <p:nvSpPr>
          <p:cNvPr id="9221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800" dirty="0" smtClean="0"/>
              <a:t>Table des matières</a:t>
            </a:r>
          </a:p>
        </p:txBody>
      </p:sp>
    </p:spTree>
    <p:extLst>
      <p:ext uri="{BB962C8B-B14F-4D97-AF65-F5344CB8AC3E}">
        <p14:creationId xmlns:p14="http://schemas.microsoft.com/office/powerpoint/2010/main" val="3627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platzhalter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</p:spPr>
      </p:pic>
      <p:sp>
        <p:nvSpPr>
          <p:cNvPr id="17411" name="Titel 3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98513"/>
          </a:xfrm>
          <a:ln/>
        </p:spPr>
        <p:txBody>
          <a:bodyPr/>
          <a:lstStyle/>
          <a:p>
            <a:pPr eaLnBrk="1" hangingPunct="1"/>
            <a:r>
              <a:rPr lang="fr-FR" altLang="de-DE" dirty="0" err="1" smtClean="0"/>
              <a:t>Vollbild</a:t>
            </a:r>
            <a:r>
              <a:rPr lang="fr-FR" altLang="de-DE" dirty="0" smtClean="0"/>
              <a:t> </a:t>
            </a:r>
            <a:r>
              <a:rPr lang="fr-FR" altLang="de-DE" dirty="0" err="1" smtClean="0"/>
              <a:t>und</a:t>
            </a:r>
            <a:r>
              <a:rPr lang="fr-FR" altLang="de-DE" dirty="0" smtClean="0"/>
              <a:t> </a:t>
            </a:r>
            <a:r>
              <a:rPr lang="fr-FR" altLang="de-DE" dirty="0" err="1" smtClean="0"/>
              <a:t>Text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altLang="de-DE" dirty="0" err="1" smtClean="0"/>
              <a:t>Xy</a:t>
            </a:r>
            <a:endParaRPr lang="fr-FR" altLang="de-DE" dirty="0" smtClean="0"/>
          </a:p>
        </p:txBody>
      </p:sp>
      <p:sp>
        <p:nvSpPr>
          <p:cNvPr id="17412" name="Fußzeilenplatzhalter 5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800" b="1" dirty="0" smtClean="0">
                <a:solidFill>
                  <a:schemeClr val="bg1"/>
                </a:solidFill>
              </a:rPr>
              <a:t>((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Fusszeile</a:t>
            </a:r>
            <a:r>
              <a:rPr lang="fr-FR" altLang="de-DE" sz="800" b="1" dirty="0" smtClean="0">
                <a:solidFill>
                  <a:schemeClr val="bg1"/>
                </a:solidFill>
              </a:rPr>
              <a:t>))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Lorem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ipsum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dolor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sit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amet</a:t>
            </a:r>
            <a:r>
              <a:rPr lang="fr-FR" altLang="de-DE" sz="8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413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B83505-D132-4FAD-8E72-ABC5F6711738}" type="slidenum">
              <a:rPr lang="fr-FR" altLang="de-DE" sz="800" b="1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de-DE" sz="800" b="1" dirty="0" smtClean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1520" y="42976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u="sng" dirty="0" smtClean="0">
                <a:hlinkClick r:id="rId4"/>
              </a:rPr>
              <a:t>_Allemand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>
                <a:hlinkClick r:id="rId5"/>
              </a:rPr>
              <a:t>_Français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>
                <a:hlinkClick r:id="rId6"/>
              </a:rPr>
              <a:t>_Italien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9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2"/>
          </p:nvPr>
        </p:nvSpPr>
        <p:spPr>
          <a:xfrm>
            <a:off x="448951" y="1417340"/>
            <a:ext cx="4839305" cy="25515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hlinkClick r:id="rId3"/>
              </a:rPr>
              <a:t>http://www.agvs-upsa.ch/fr/formation/formation-professionnelle-initiale/pour-les-formateurs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 guide de stage sera remanié en 2016.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hlinkClick r:id="rId4"/>
              </a:rPr>
              <a:t>http://www.berufsberatung.ch/dyn/8520.aspx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Guide de stage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08A41C6-4C66-4537-8D17-1A807E84728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6" name="Bildplatzhalt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0" b="4900"/>
          <a:stretch>
            <a:fillRect/>
          </a:stretch>
        </p:blipFill>
        <p:spPr>
          <a:xfrm>
            <a:off x="5555555" y="1196057"/>
            <a:ext cx="3336925" cy="37496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13484"/>
            <a:ext cx="459922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1900" dirty="0" smtClean="0"/>
              <a:t>Métier et carrière : poursuite du concept de film automobile 2013/2014</a:t>
            </a:r>
            <a:endParaRPr lang="fr-FR" sz="1900" dirty="0"/>
          </a:p>
        </p:txBody>
      </p:sp>
      <p:sp>
        <p:nvSpPr>
          <p:cNvPr id="60421" name="Inhaltsplatzhalter 1"/>
          <p:cNvSpPr>
            <a:spLocks noGrp="1"/>
          </p:cNvSpPr>
          <p:nvPr>
            <p:ph idx="1"/>
          </p:nvPr>
        </p:nvSpPr>
        <p:spPr>
          <a:xfrm>
            <a:off x="703384" y="1411553"/>
            <a:ext cx="4588696" cy="371739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dirty="0" smtClean="0"/>
              <a:t>Annonces</a:t>
            </a:r>
          </a:p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dirty="0" smtClean="0"/>
              <a:t>Affiches</a:t>
            </a:r>
          </a:p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dirty="0" smtClean="0"/>
              <a:t>Enrouleurs</a:t>
            </a:r>
          </a:p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dirty="0" smtClean="0"/>
              <a:t>Drapeaux publicitaires</a:t>
            </a:r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endParaRPr lang="fr-FR" sz="1600" dirty="0" smtClean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endParaRPr lang="fr-FR" sz="1600" dirty="0" smtClean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r>
              <a:rPr lang="fr-FR" sz="1600" b="1" u="sng" dirty="0" smtClean="0">
                <a:hlinkClick r:id="rId3"/>
              </a:rPr>
              <a:t>http://www.agvs-upsa.ch/fr/prestations/communication/metier-et-carriere</a:t>
            </a:r>
            <a:endParaRPr lang="fr-FR" sz="1600" b="1" u="sng" dirty="0" smtClean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endParaRPr lang="fr-FR" sz="1600" b="1" dirty="0"/>
          </a:p>
        </p:txBody>
      </p:sp>
      <p:sp>
        <p:nvSpPr>
          <p:cNvPr id="34820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3C4613C-A656-4776-80A3-EDBC3EA900D1}" type="slidenum">
              <a:rPr lang="fr-FR" sz="700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fr-FR" sz="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73" y="1201316"/>
            <a:ext cx="3744416" cy="25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el 1"/>
          <p:cNvSpPr>
            <a:spLocks noGrp="1"/>
          </p:cNvSpPr>
          <p:nvPr>
            <p:ph type="title"/>
          </p:nvPr>
        </p:nvSpPr>
        <p:spPr>
          <a:xfrm>
            <a:off x="611560" y="409228"/>
            <a:ext cx="8088923" cy="1326265"/>
          </a:xfrm>
        </p:spPr>
        <p:txBody>
          <a:bodyPr/>
          <a:lstStyle/>
          <a:p>
            <a:r>
              <a:rPr lang="fr-FR" dirty="0" smtClean="0"/>
              <a:t>Métier et carrière : </a:t>
            </a:r>
          </a:p>
        </p:txBody>
      </p:sp>
      <p:sp>
        <p:nvSpPr>
          <p:cNvPr id="35844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A58901C-B96F-4A3F-9C16-0A9C2A706850}" type="slidenum">
              <a:rPr lang="fr-FR" sz="700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fr-FR" sz="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42028" y="817273"/>
            <a:ext cx="5420618" cy="2020828"/>
          </a:xfrm>
          <a:prstGeom prst="rect">
            <a:avLst/>
          </a:prstGeom>
        </p:spPr>
        <p:txBody>
          <a:bodyPr wrap="square" lIns="81043" tIns="40522" rIns="81043" bIns="40522">
            <a:spAutoFit/>
          </a:bodyPr>
          <a:lstStyle/>
          <a:p>
            <a:pPr marL="303912" indent="-30391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</a:rPr>
              <a:t>Nouvelle brochure « Formations initiales » </a:t>
            </a:r>
          </a:p>
          <a:p>
            <a:pPr marL="303912" indent="-30391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</a:rPr>
              <a:t>Nouvelle brochure « Formations continues »</a:t>
            </a:r>
          </a:p>
          <a:p>
            <a:pPr marL="303912" indent="-303912">
              <a:buFont typeface="Wingdings" panose="05000000000000000000" pitchFamily="2" charset="2"/>
              <a:buChar char="ü"/>
            </a:pPr>
            <a:endParaRPr lang="fr-FR" dirty="0" smtClean="0">
              <a:latin typeface="+mn-lt"/>
            </a:endParaRPr>
          </a:p>
          <a:p>
            <a:pPr marL="303912" indent="-303912">
              <a:buFont typeface="Wingdings" panose="05000000000000000000" pitchFamily="2" charset="2"/>
              <a:buChar char="ü"/>
            </a:pPr>
            <a:endParaRPr lang="fr-FR" dirty="0" smtClean="0">
              <a:latin typeface="+mn-lt"/>
            </a:endParaRPr>
          </a:p>
          <a:p>
            <a:pPr marL="303912" indent="-303912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hlinkClick r:id="rId3"/>
              </a:rPr>
              <a:t>Mise à jour des films professionnels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69" r="21117" b="12122"/>
          <a:stretch/>
        </p:blipFill>
        <p:spPr bwMode="auto">
          <a:xfrm>
            <a:off x="4325412" y="2838101"/>
            <a:ext cx="3185775" cy="249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551" y="2137420"/>
            <a:ext cx="1201420" cy="51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r="7451" b="5307"/>
          <a:stretch/>
        </p:blipFill>
        <p:spPr>
          <a:xfrm>
            <a:off x="212408" y="2569468"/>
            <a:ext cx="3530927" cy="28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Grafik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5" t="28462" r="25842" b="25128"/>
          <a:stretch>
            <a:fillRect/>
          </a:stretch>
        </p:blipFill>
        <p:spPr bwMode="auto">
          <a:xfrm>
            <a:off x="4427984" y="3164663"/>
            <a:ext cx="4105263" cy="239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de l'écran tactile avec la version iPad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741485" y="1045001"/>
            <a:ext cx="8225204" cy="303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43" tIns="40522" rIns="81043" bIns="40522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D'un simple </a:t>
            </a:r>
            <a:r>
              <a:rPr lang="fr-FR" sz="1600" b="1" dirty="0" smtClean="0">
                <a:solidFill>
                  <a:srgbClr val="000000"/>
                </a:solidFill>
                <a:latin typeface="Arial" charset="0"/>
              </a:rPr>
              <a:t>clic</a:t>
            </a: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, la personne intéressée peut sélectionner sa future profession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Deux appareils achetés </a:t>
            </a:r>
            <a:r>
              <a:rPr lang="fr-FR" sz="1600" b="1" dirty="0" smtClean="0">
                <a:solidFill>
                  <a:srgbClr val="000000"/>
                </a:solidFill>
                <a:latin typeface="Arial" charset="0"/>
              </a:rPr>
              <a:t>pour du prêt</a:t>
            </a: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 ; le tout complété par du plurilinguisme et nos formations continues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L'application mobile de choix du métier pour les salons professionnels est à la disposition de toutes les sections à partir du 2</a:t>
            </a:r>
            <a:r>
              <a:rPr lang="fr-FR" sz="1600" baseline="30000" dirty="0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 trimestre 2015.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l">
              <a:lnSpc>
                <a:spcPct val="150000"/>
              </a:lnSpc>
            </a:pPr>
            <a:endParaRPr lang="fr-FR" sz="1600" dirty="0" smtClean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endParaRPr lang="fr-FR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65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700" dirty="0" smtClean="0">
                <a:solidFill>
                  <a:srgbClr val="000000"/>
                </a:solidFill>
                <a:latin typeface="Arial" charset="0"/>
              </a:rPr>
              <a:t>/ </a:t>
            </a:r>
            <a:fld id="{8ED44571-1E00-407B-8230-E04A82737DB4}" type="slidenum">
              <a:rPr lang="fr-FR" sz="700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fr-FR" sz="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0" t="130" b="17282"/>
          <a:stretch/>
        </p:blipFill>
        <p:spPr bwMode="auto">
          <a:xfrm>
            <a:off x="899592" y="3326775"/>
            <a:ext cx="2232248" cy="233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3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el 1"/>
          <p:cNvSpPr>
            <a:spLocks noGrp="1"/>
          </p:cNvSpPr>
          <p:nvPr>
            <p:ph type="title"/>
          </p:nvPr>
        </p:nvSpPr>
        <p:spPr>
          <a:xfrm>
            <a:off x="650631" y="451115"/>
            <a:ext cx="8088923" cy="635000"/>
          </a:xfrm>
        </p:spPr>
        <p:txBody>
          <a:bodyPr/>
          <a:lstStyle/>
          <a:p>
            <a:r>
              <a:rPr lang="fr-FR" dirty="0" smtClean="0"/>
              <a:t>Cadeaux Mission Possible</a:t>
            </a:r>
          </a:p>
        </p:txBody>
      </p:sp>
      <p:sp>
        <p:nvSpPr>
          <p:cNvPr id="35844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A58901C-B96F-4A3F-9C16-0A9C2A706850}" type="slidenum">
              <a:rPr lang="fr-FR" sz="700" smtClean="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fr-FR" sz="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34823" y="1633364"/>
            <a:ext cx="3585249" cy="1805384"/>
          </a:xfrm>
          <a:prstGeom prst="rect">
            <a:avLst/>
          </a:prstGeom>
          <a:noFill/>
        </p:spPr>
        <p:txBody>
          <a:bodyPr wrap="square" lIns="81043" tIns="40522" rIns="81043" bIns="40522">
            <a:spAutoFit/>
          </a:bodyPr>
          <a:lstStyle/>
          <a:p>
            <a:pPr algn="l">
              <a:defRPr/>
            </a:pP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/>
              </a:rPr>
              <a:t>Cool Card</a:t>
            </a:r>
          </a:p>
          <a:p>
            <a:pPr algn="l">
              <a:defRPr/>
            </a:pP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Env. 49 bonbons mentholés sans sucre</a:t>
            </a:r>
          </a:p>
          <a:p>
            <a:pPr algn="l">
              <a:defRPr/>
            </a:pP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CHF 86.00 / paquet de 200 unités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39" t="14143" r="29322" b="5556"/>
          <a:stretch/>
        </p:blipFill>
        <p:spPr>
          <a:xfrm>
            <a:off x="539552" y="2065412"/>
            <a:ext cx="1095272" cy="1866593"/>
          </a:xfrm>
          <a:prstGeom prst="rect">
            <a:avLst/>
          </a:prstGeom>
        </p:spPr>
      </p:pic>
      <p:pic>
        <p:nvPicPr>
          <p:cNvPr id="10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88" r="23195"/>
          <a:stretch>
            <a:fillRect/>
          </a:stretch>
        </p:blipFill>
        <p:spPr bwMode="auto">
          <a:xfrm>
            <a:off x="4824139" y="1613198"/>
            <a:ext cx="1116013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047656" y="1654989"/>
            <a:ext cx="3204864" cy="1620718"/>
          </a:xfrm>
          <a:prstGeom prst="rect">
            <a:avLst/>
          </a:prstGeom>
          <a:noFill/>
        </p:spPr>
        <p:txBody>
          <a:bodyPr wrap="square" lIns="81043" tIns="40522" rIns="81043" bIns="40522">
            <a:spAutoFit/>
          </a:bodyPr>
          <a:lstStyle/>
          <a:p>
            <a:pPr algn="l">
              <a:defRPr/>
            </a:pP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/>
              </a:rPr>
              <a:t>Boisson énergisante</a:t>
            </a:r>
            <a:endParaRPr lang="fr-FR" dirty="0" smtClean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fr-FR" dirty="0" smtClean="0">
                <a:solidFill>
                  <a:srgbClr val="000000"/>
                </a:solidFill>
              </a:rPr>
              <a:t>Contenu de 240 ml</a:t>
            </a:r>
          </a:p>
          <a:p>
            <a:pPr algn="l">
              <a:defRPr/>
            </a:pPr>
            <a:r>
              <a:rPr lang="fr-FR" dirty="0" smtClean="0">
                <a:solidFill>
                  <a:srgbClr val="000000"/>
                </a:solidFill>
              </a:rPr>
              <a:t>CHF 18.00 / paquet de 24 ex.</a:t>
            </a:r>
          </a:p>
        </p:txBody>
      </p:sp>
    </p:spTree>
    <p:extLst>
      <p:ext uri="{BB962C8B-B14F-4D97-AF65-F5344CB8AC3E}">
        <p14:creationId xmlns:p14="http://schemas.microsoft.com/office/powerpoint/2010/main" val="35983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Matériel d'exposition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/ </a:t>
            </a:r>
            <a:fld id="{332141C2-7B6B-4FA9-BBDE-B0E1513D7D03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Rechteck 4"/>
          <p:cNvSpPr/>
          <p:nvPr/>
        </p:nvSpPr>
        <p:spPr>
          <a:xfrm>
            <a:off x="455719" y="1201316"/>
            <a:ext cx="6120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solidFill>
                  <a:srgbClr val="000000"/>
                </a:solidFill>
                <a:latin typeface="Arial"/>
                <a:hlinkClick r:id="rId3"/>
              </a:rPr>
              <a:t>http://www.agvs-upsa.ch/fr/prestations/communication/materiel-dexposition</a:t>
            </a:r>
            <a:endParaRPr lang="fr-FR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fr-FR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hlinkClick r:id="rId4"/>
              </a:rPr>
              <a:t>http://www.agvs-upsa.ch/system/files/agvs/Dienstleistungen/Kommunikation/20150106_dossier_f.pdf</a:t>
            </a:r>
            <a:endParaRPr lang="fr-FR" dirty="0" smtClean="0"/>
          </a:p>
          <a:p>
            <a:pPr>
              <a:defRPr/>
            </a:pPr>
            <a:endParaRPr lang="fr-FR" dirty="0" smtClean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  <a:latin typeface="Arial"/>
              </a:rPr>
              <a:t>Afin d’éveiller l’intérêt des personnes en formation potentielles à l’occasion d’un salon des métiers ou d’un show automobile, un matériel d’exposition varié est mis à disposition. Grâce à ce visuel à fort impact, vous pourrez nouer le premier contact.</a:t>
            </a:r>
          </a:p>
          <a:p>
            <a:pPr>
              <a:defRPr/>
            </a:pPr>
            <a:endParaRPr lang="fr-FR" dirty="0" smtClean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  <a:latin typeface="Arial"/>
              </a:rPr>
              <a:t>Questions : </a:t>
            </a:r>
            <a:r>
              <a:rPr lang="fr-FR" dirty="0" smtClean="0">
                <a:solidFill>
                  <a:srgbClr val="000000"/>
                </a:solidFill>
                <a:latin typeface="Arial"/>
                <a:hlinkClick r:id="rId5"/>
              </a:rPr>
              <a:t>alain.kyd@agvs-upsa.ch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9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1217_AGVS_d_PPT_Master_16_zu_10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20131217_AGVS_d_PPT_Master_16_zu_10</Template>
  <TotalTime>0</TotalTime>
  <Words>303</Words>
  <Application>Microsoft Office PowerPoint</Application>
  <PresentationFormat>Bildschirmpräsentation (16:10)</PresentationFormat>
  <Paragraphs>118</Paragraphs>
  <Slides>17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Times</vt:lpstr>
      <vt:lpstr>Wingdings</vt:lpstr>
      <vt:lpstr>20131217_AGVS_d_PPT_Master_16_zu_10</vt:lpstr>
      <vt:lpstr>PowerPoint-Präsentation</vt:lpstr>
      <vt:lpstr>Table des matières</vt:lpstr>
      <vt:lpstr>Vollbild und Text Xy</vt:lpstr>
      <vt:lpstr>Guide de stage</vt:lpstr>
      <vt:lpstr>Métier et carrière : poursuite du concept de film automobile 2013/2014</vt:lpstr>
      <vt:lpstr>Métier et carrière : </vt:lpstr>
      <vt:lpstr>Développement de l'écran tactile avec la version iPad</vt:lpstr>
      <vt:lpstr>Cadeaux Mission Possible</vt:lpstr>
      <vt:lpstr>Matériel d'exposition</vt:lpstr>
      <vt:lpstr>PowerPoint-Präsentation</vt:lpstr>
      <vt:lpstr>Salons professionnels : pool d’idées</vt:lpstr>
      <vt:lpstr>PowerPoint-Präsentation</vt:lpstr>
      <vt:lpstr>PowerPoint-Präsentation</vt:lpstr>
      <vt:lpstr>PowerPoint-Präsentation</vt:lpstr>
      <vt:lpstr>PowerPoint-Präsentation</vt:lpstr>
      <vt:lpstr>Blog metiersauto</vt:lpstr>
      <vt:lpstr>Vollbild und Text Xy</vt:lpstr>
    </vt:vector>
  </TitlesOfParts>
  <Company>AGVS Autogewerbeverband der Schweiz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Jost</dc:creator>
  <cp:lastModifiedBy>Arjeta Berisha</cp:lastModifiedBy>
  <cp:revision>43</cp:revision>
  <cp:lastPrinted>2013-12-17T14:38:25Z</cp:lastPrinted>
  <dcterms:created xsi:type="dcterms:W3CDTF">2014-01-06T09:26:53Z</dcterms:created>
  <dcterms:modified xsi:type="dcterms:W3CDTF">2017-10-30T12:01:15Z</dcterms:modified>
</cp:coreProperties>
</file>